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FAD695F-E982-4512-941C-90816114BCF1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91440" rIns="0" bIns="91440">
            <a:noAutofit/>
          </a:bodyPr>
          <a:lstStyle/>
          <a:p>
            <a:pPr marL="216000" indent="-216000"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63040" y="2571840"/>
            <a:ext cx="8017560" cy="4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spc="-1" dirty="0">
                <a:solidFill>
                  <a:srgbClr val="FFFFFF"/>
                </a:solidFill>
                <a:latin typeface="Arial"/>
                <a:ea typeface="Arial"/>
              </a:rPr>
              <a:t>4</a:t>
            </a:r>
            <a:r>
              <a:rPr lang="en" sz="1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/16/2021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439200" y="1402200"/>
            <a:ext cx="8265240" cy="74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DISARM Milestone 6</a:t>
            </a:r>
            <a:br>
              <a:rPr dirty="0"/>
            </a:br>
            <a:r>
              <a:rPr lang="en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Second Semester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-653400" y="645120"/>
            <a:ext cx="5157720" cy="5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85" name="Group 2"/>
          <p:cNvGrpSpPr/>
          <p:nvPr/>
        </p:nvGrpSpPr>
        <p:grpSpPr>
          <a:xfrm>
            <a:off x="74160" y="1039680"/>
            <a:ext cx="4448160" cy="96120"/>
            <a:chOff x="74160" y="1039680"/>
            <a:chExt cx="4448160" cy="96120"/>
          </a:xfrm>
        </p:grpSpPr>
        <p:grpSp>
          <p:nvGrpSpPr>
            <p:cNvPr id="86" name="Group 3"/>
            <p:cNvGrpSpPr/>
            <p:nvPr/>
          </p:nvGrpSpPr>
          <p:grpSpPr>
            <a:xfrm>
              <a:off x="74160" y="1039680"/>
              <a:ext cx="387720" cy="95040"/>
              <a:chOff x="74160" y="1039680"/>
              <a:chExt cx="387720" cy="95040"/>
            </a:xfrm>
          </p:grpSpPr>
          <p:sp>
            <p:nvSpPr>
              <p:cNvPr id="87" name="CustomShape 4"/>
              <p:cNvSpPr/>
              <p:nvPr/>
            </p:nvSpPr>
            <p:spPr>
              <a:xfrm rot="5400000">
                <a:off x="4140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" name="CustomShape 5"/>
              <p:cNvSpPr/>
              <p:nvPr/>
            </p:nvSpPr>
            <p:spPr>
              <a:xfrm rot="5400000">
                <a:off x="2851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" name="CustomShape 6"/>
              <p:cNvSpPr/>
              <p:nvPr/>
            </p:nvSpPr>
            <p:spPr>
              <a:xfrm rot="5400000">
                <a:off x="1562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0" name="CustomShape 7"/>
              <p:cNvSpPr/>
              <p:nvPr/>
            </p:nvSpPr>
            <p:spPr>
              <a:xfrm rot="5400000">
                <a:off x="266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91" name="CustomShape 8"/>
            <p:cNvSpPr/>
            <p:nvPr/>
          </p:nvSpPr>
          <p:spPr>
            <a:xfrm rot="16200000">
              <a:off x="1945800" y="168120"/>
              <a:ext cx="360" cy="193500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92" name="Group 9"/>
            <p:cNvGrpSpPr/>
            <p:nvPr/>
          </p:nvGrpSpPr>
          <p:grpSpPr>
            <a:xfrm>
              <a:off x="4134960" y="1039680"/>
              <a:ext cx="387360" cy="95040"/>
              <a:chOff x="4134960" y="1039680"/>
              <a:chExt cx="387360" cy="95040"/>
            </a:xfrm>
          </p:grpSpPr>
          <p:sp>
            <p:nvSpPr>
              <p:cNvPr id="93" name="CustomShape 10"/>
              <p:cNvSpPr/>
              <p:nvPr/>
            </p:nvSpPr>
            <p:spPr>
              <a:xfrm rot="5400000">
                <a:off x="4474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11"/>
              <p:cNvSpPr/>
              <p:nvPr/>
            </p:nvSpPr>
            <p:spPr>
              <a:xfrm rot="5400000">
                <a:off x="43452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12"/>
              <p:cNvSpPr/>
              <p:nvPr/>
            </p:nvSpPr>
            <p:spPr>
              <a:xfrm rot="5400000">
                <a:off x="42163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" name="CustomShape 13"/>
              <p:cNvSpPr/>
              <p:nvPr/>
            </p:nvSpPr>
            <p:spPr>
              <a:xfrm rot="5400000">
                <a:off x="4087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7" name="CustomShape 14"/>
          <p:cNvSpPr/>
          <p:nvPr/>
        </p:nvSpPr>
        <p:spPr>
          <a:xfrm>
            <a:off x="774720" y="1420200"/>
            <a:ext cx="4897440" cy="1368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UPDATED  SYSTEM DIAGRAM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98" name="Google Shape;88;p17"/>
          <p:cNvPicPr/>
          <p:nvPr/>
        </p:nvPicPr>
        <p:blipFill>
          <a:blip r:embed="rId2"/>
          <a:stretch/>
        </p:blipFill>
        <p:spPr>
          <a:xfrm>
            <a:off x="4834800" y="1278720"/>
            <a:ext cx="2905920" cy="307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ED10839-D759-426F-8A4B-E8BBF3942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89" y="1204455"/>
            <a:ext cx="4435529" cy="22655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7CDF13-27F2-4074-93A1-AC5F0EC98A1D}"/>
              </a:ext>
            </a:extLst>
          </p:cNvPr>
          <p:cNvSpPr txBox="1"/>
          <p:nvPr/>
        </p:nvSpPr>
        <p:spPr>
          <a:xfrm>
            <a:off x="2141618" y="3665432"/>
            <a:ext cx="4572000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" algn="ctr">
              <a:lnSpc>
                <a:spcPct val="115000"/>
              </a:lnSpc>
              <a:buClr>
                <a:srgbClr val="595959"/>
              </a:buClr>
            </a:pPr>
            <a:r>
              <a:rPr lang="en-US" spc="-1" dirty="0">
                <a:solidFill>
                  <a:srgbClr val="FFFFFF"/>
                </a:solidFill>
                <a:latin typeface="Arial"/>
              </a:rPr>
              <a:t>Client: Dr. Markus Wilde                                        Advisor: Dr. Marius </a:t>
            </a:r>
            <a:r>
              <a:rPr lang="en-US" spc="-1" dirty="0" err="1">
                <a:solidFill>
                  <a:srgbClr val="FFFFFF"/>
                </a:solidFill>
                <a:latin typeface="Arial"/>
              </a:rPr>
              <a:t>Silaghi</a:t>
            </a:r>
            <a:endParaRPr lang="en-US" sz="1800" spc="-1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154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91840" y="41400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91840" y="1083960"/>
            <a:ext cx="7799040" cy="9162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1) Finish developing DISARM plugin (Completed)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2) Develop demo videos (1/3 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</a:rPr>
              <a:t>3) Create poster for showcase (In progress)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01" name="Google Shape;505;p40"/>
          <p:cNvPicPr/>
          <p:nvPr/>
        </p:nvPicPr>
        <p:blipFill>
          <a:blip r:embed="rId2"/>
          <a:stretch/>
        </p:blipFill>
        <p:spPr>
          <a:xfrm>
            <a:off x="2444760" y="2571840"/>
            <a:ext cx="3948840" cy="1801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85000" y="39420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UPDATED SYSTEM DIAGRAM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3717360" y="2571840"/>
            <a:ext cx="763200" cy="3974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Picture 8" descr="A screenshot of a computer&#10;&#10;Description automatically generated with medium confidence"/>
          <p:cNvPicPr/>
          <p:nvPr/>
        </p:nvPicPr>
        <p:blipFill>
          <a:blip r:embed="rId2"/>
          <a:stretch/>
        </p:blipFill>
        <p:spPr>
          <a:xfrm>
            <a:off x="1452600" y="944640"/>
            <a:ext cx="1930680" cy="3933000"/>
          </a:xfrm>
          <a:prstGeom prst="rect">
            <a:avLst/>
          </a:prstGeom>
          <a:ln>
            <a:noFill/>
          </a:ln>
        </p:spPr>
      </p:pic>
      <p:pic>
        <p:nvPicPr>
          <p:cNvPr id="105" name="Picture 104"/>
          <p:cNvPicPr/>
          <p:nvPr/>
        </p:nvPicPr>
        <p:blipFill>
          <a:blip r:embed="rId3"/>
          <a:stretch/>
        </p:blipFill>
        <p:spPr>
          <a:xfrm>
            <a:off x="4846320" y="822960"/>
            <a:ext cx="1860480" cy="422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</p:blipFill>
        <p:spPr>
          <a:xfrm>
            <a:off x="293040" y="1096920"/>
            <a:ext cx="3878280" cy="2519280"/>
          </a:xfrm>
          <a:prstGeom prst="rect">
            <a:avLst/>
          </a:prstGeom>
          <a:ln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520200" y="20088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08" name="Picture 2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</p:blipFill>
        <p:spPr>
          <a:xfrm>
            <a:off x="4371120" y="1096920"/>
            <a:ext cx="4479120" cy="251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5829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0" dur="14037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1" restart="whenNotActive" fill="hold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childTnLst>
                  <p:par>
                    <p:cTn id="12" fill="hold">
                      <p:stCondLst>
                        <p:cond evt="onClick" delay="0">
                          <p:tgtEl>
                            <p:spTgt spid="106"/>
                          </p:tgtEl>
                        </p:cond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6" restart="whenNotActive" fill="hold" nodeType="interactiveSeq">
                <p:stCondLst>
                  <p:cond evt="onClick" delay="0">
                    <p:tgtEl>
                      <p:spTgt spid="108"/>
                    </p:tgtEl>
                  </p:cond>
                </p:stCondLst>
                <p:childTnLst>
                  <p:par>
                    <p:cTn id="17" fill="hold">
                      <p:stCondLst>
                        <p:cond evt="onClick" delay="0">
                          <p:tgtEl>
                            <p:spTgt spid="108"/>
                          </p:tgtEl>
                        </p:cond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7200" y="33552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3" name="sensor_demo_5-2021-03-19_14.48.46_1">
            <a:hlinkClick r:id="" action="ppaction://media"/>
            <a:extLst>
              <a:ext uri="{FF2B5EF4-FFF2-40B4-BE49-F238E27FC236}">
                <a16:creationId xmlns:a16="http://schemas.microsoft.com/office/drawing/2014/main" id="{8C8B563B-9D3F-4C75-BEC3-4171659B18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711" y="1149724"/>
            <a:ext cx="5722033" cy="32714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4" descr="Diagram, engineer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173853" y="3040510"/>
            <a:ext cx="2960936" cy="1806513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587880" y="23796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 (MILESTONE 6)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672818" y="1274814"/>
            <a:ext cx="4571640" cy="17656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Finish recording demo videos (6U, 26U, multiple debris?)</a:t>
            </a:r>
            <a:endParaRPr lang="en-US" sz="1600" b="0" strike="noStrike" spc="-1" dirty="0">
              <a:latin typeface="Arial"/>
            </a:endParaRP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Design poster and e-book with team</a:t>
            </a: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Help control systems lead with testing </a:t>
            </a:r>
          </a:p>
          <a:p>
            <a:pPr marL="720" lvl="8">
              <a:lnSpc>
                <a:spcPct val="115000"/>
              </a:lnSpc>
              <a:buClr>
                <a:srgbClr val="595959"/>
              </a:buClr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     motor code once it arrives.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8F3341-74C1-4DD8-9E62-51C500408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009" y="1198031"/>
            <a:ext cx="1967576" cy="355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1298160" y="348120"/>
            <a:ext cx="6770880" cy="193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623160" y="2571840"/>
            <a:ext cx="2651760" cy="15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3014640" y="1864800"/>
            <a:ext cx="3465360" cy="32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117" name="Group 4"/>
          <p:cNvGrpSpPr/>
          <p:nvPr/>
        </p:nvGrpSpPr>
        <p:grpSpPr>
          <a:xfrm>
            <a:off x="454680" y="348120"/>
            <a:ext cx="95400" cy="4447440"/>
            <a:chOff x="454680" y="348120"/>
            <a:chExt cx="95400" cy="4447440"/>
          </a:xfrm>
        </p:grpSpPr>
        <p:grpSp>
          <p:nvGrpSpPr>
            <p:cNvPr id="118" name="Group 5"/>
            <p:cNvGrpSpPr/>
            <p:nvPr/>
          </p:nvGrpSpPr>
          <p:grpSpPr>
            <a:xfrm>
              <a:off x="454680" y="4408560"/>
              <a:ext cx="95400" cy="387000"/>
              <a:chOff x="454680" y="4408560"/>
              <a:chExt cx="95400" cy="387000"/>
            </a:xfrm>
          </p:grpSpPr>
          <p:sp>
            <p:nvSpPr>
              <p:cNvPr id="119" name="CustomShape 6"/>
              <p:cNvSpPr/>
              <p:nvPr/>
            </p:nvSpPr>
            <p:spPr>
              <a:xfrm>
                <a:off x="454680" y="440856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0" name="CustomShape 7"/>
              <p:cNvSpPr/>
              <p:nvPr/>
            </p:nvSpPr>
            <p:spPr>
              <a:xfrm>
                <a:off x="454680" y="45374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" name="CustomShape 8"/>
              <p:cNvSpPr/>
              <p:nvPr/>
            </p:nvSpPr>
            <p:spPr>
              <a:xfrm>
                <a:off x="454680" y="46663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" name="CustomShape 9"/>
              <p:cNvSpPr/>
              <p:nvPr/>
            </p:nvSpPr>
            <p:spPr>
              <a:xfrm>
                <a:off x="454680" y="4795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23" name="CustomShape 10"/>
            <p:cNvSpPr/>
            <p:nvPr/>
          </p:nvSpPr>
          <p:spPr>
            <a:xfrm rot="10800000">
              <a:off x="502560" y="160452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24" name="Group 11"/>
            <p:cNvGrpSpPr/>
            <p:nvPr/>
          </p:nvGrpSpPr>
          <p:grpSpPr>
            <a:xfrm>
              <a:off x="454680" y="348120"/>
              <a:ext cx="95400" cy="387360"/>
              <a:chOff x="454680" y="348120"/>
              <a:chExt cx="95400" cy="387360"/>
            </a:xfrm>
          </p:grpSpPr>
          <p:sp>
            <p:nvSpPr>
              <p:cNvPr id="125" name="CustomShape 12"/>
              <p:cNvSpPr/>
              <p:nvPr/>
            </p:nvSpPr>
            <p:spPr>
              <a:xfrm>
                <a:off x="454680" y="348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6" name="CustomShape 13"/>
              <p:cNvSpPr/>
              <p:nvPr/>
            </p:nvSpPr>
            <p:spPr>
              <a:xfrm>
                <a:off x="454680" y="4770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7" name="CustomShape 14"/>
              <p:cNvSpPr/>
              <p:nvPr/>
            </p:nvSpPr>
            <p:spPr>
              <a:xfrm>
                <a:off x="454680" y="6062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" name="CustomShape 15"/>
              <p:cNvSpPr/>
              <p:nvPr/>
            </p:nvSpPr>
            <p:spPr>
              <a:xfrm>
                <a:off x="454680" y="735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129" name="CustomShape 16"/>
          <p:cNvSpPr/>
          <p:nvPr/>
        </p:nvSpPr>
        <p:spPr>
          <a:xfrm>
            <a:off x="2838960" y="2571840"/>
            <a:ext cx="3465360" cy="17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30" name="CustomShape 17"/>
          <p:cNvSpPr/>
          <p:nvPr/>
        </p:nvSpPr>
        <p:spPr>
          <a:xfrm>
            <a:off x="6125040" y="2608200"/>
            <a:ext cx="2790720" cy="170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131" name="Google Shape;687;p53"/>
          <p:cNvPicPr/>
          <p:nvPr/>
        </p:nvPicPr>
        <p:blipFill>
          <a:blip r:embed="rId3"/>
          <a:srcRect l="41550" r="41244"/>
          <a:stretch/>
        </p:blipFill>
        <p:spPr>
          <a:xfrm>
            <a:off x="7992720" y="111600"/>
            <a:ext cx="1030320" cy="66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5426</TotalTime>
  <Words>231</Words>
  <Application>Microsoft Office PowerPoint</Application>
  <PresentationFormat>On-screen Show (16:9)</PresentationFormat>
  <Paragraphs>45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Courier New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34</cp:revision>
  <dcterms:modified xsi:type="dcterms:W3CDTF">2021-04-16T04:54:12Z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2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